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0" y="2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c77aa149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c77aa149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b4b256d51_0_18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9b4b256d51_0_1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b4b256d51_0_18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b4b256d51_0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b4b256d5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b4b256d5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9b4b256d51_0_1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9b4b256d51_0_1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b4b256d51_0_18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9b4b256d51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9b4b256d51_0_18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9b4b256d51_0_1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b4b256d51_0_18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9b4b256d51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9b4b256d51_0_1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9b4b256d51_0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oidetechnologyineducation.ie/onlinecourses/cyberbullying-in-post-primary-schools/"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Social Media Awareness </a:t>
            </a:r>
            <a:endParaRPr/>
          </a:p>
        </p:txBody>
      </p:sp>
      <p:pic>
        <p:nvPicPr>
          <p:cNvPr id="129" name="Google Shape;129;p13"/>
          <p:cNvPicPr preferRelativeResize="0"/>
          <p:nvPr/>
        </p:nvPicPr>
        <p:blipFill>
          <a:blip r:embed="rId3">
            <a:alphaModFix/>
          </a:blip>
          <a:stretch>
            <a:fillRect/>
          </a:stretch>
        </p:blipFill>
        <p:spPr>
          <a:xfrm>
            <a:off x="0" y="3924300"/>
            <a:ext cx="1219200" cy="1219200"/>
          </a:xfrm>
          <a:prstGeom prst="rect">
            <a:avLst/>
          </a:prstGeom>
          <a:noFill/>
          <a:ln>
            <a:noFill/>
          </a:ln>
        </p:spPr>
      </p:pic>
      <p:pic>
        <p:nvPicPr>
          <p:cNvPr id="130" name="Google Shape;130;p13"/>
          <p:cNvPicPr preferRelativeResize="0"/>
          <p:nvPr/>
        </p:nvPicPr>
        <p:blipFill>
          <a:blip r:embed="rId4">
            <a:alphaModFix/>
          </a:blip>
          <a:stretch>
            <a:fillRect/>
          </a:stretch>
        </p:blipFill>
        <p:spPr>
          <a:xfrm>
            <a:off x="7924800" y="3865650"/>
            <a:ext cx="1219200" cy="1219200"/>
          </a:xfrm>
          <a:prstGeom prst="rect">
            <a:avLst/>
          </a:prstGeom>
          <a:noFill/>
          <a:ln>
            <a:noFill/>
          </a:ln>
        </p:spPr>
      </p:pic>
      <p:pic>
        <p:nvPicPr>
          <p:cNvPr id="131" name="Google Shape;131;p13"/>
          <p:cNvPicPr preferRelativeResize="0"/>
          <p:nvPr/>
        </p:nvPicPr>
        <p:blipFill>
          <a:blip r:embed="rId5">
            <a:alphaModFix/>
          </a:blip>
          <a:stretch>
            <a:fillRect/>
          </a:stretch>
        </p:blipFill>
        <p:spPr>
          <a:xfrm>
            <a:off x="0" y="0"/>
            <a:ext cx="1219200" cy="1219200"/>
          </a:xfrm>
          <a:prstGeom prst="rect">
            <a:avLst/>
          </a:prstGeom>
          <a:noFill/>
          <a:ln>
            <a:noFill/>
          </a:ln>
        </p:spPr>
      </p:pic>
      <p:pic>
        <p:nvPicPr>
          <p:cNvPr id="132" name="Google Shape;132;p13"/>
          <p:cNvPicPr preferRelativeResize="0"/>
          <p:nvPr/>
        </p:nvPicPr>
        <p:blipFill>
          <a:blip r:embed="rId6">
            <a:alphaModFix/>
          </a:blip>
          <a:stretch>
            <a:fillRect/>
          </a:stretch>
        </p:blipFill>
        <p:spPr>
          <a:xfrm>
            <a:off x="7924800" y="0"/>
            <a:ext cx="1219200" cy="1219200"/>
          </a:xfrm>
          <a:prstGeom prst="rect">
            <a:avLst/>
          </a:prstGeom>
          <a:noFill/>
          <a:ln>
            <a:noFill/>
          </a:ln>
        </p:spPr>
      </p:pic>
      <p:pic>
        <p:nvPicPr>
          <p:cNvPr id="133" name="Google Shape;133;p13"/>
          <p:cNvPicPr preferRelativeResize="0"/>
          <p:nvPr/>
        </p:nvPicPr>
        <p:blipFill>
          <a:blip r:embed="rId7">
            <a:alphaModFix/>
          </a:blip>
          <a:stretch>
            <a:fillRect/>
          </a:stretch>
        </p:blipFill>
        <p:spPr>
          <a:xfrm>
            <a:off x="3962400" y="4010575"/>
            <a:ext cx="1219200" cy="121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Some help for staff</a:t>
            </a:r>
            <a:endParaRPr/>
          </a:p>
        </p:txBody>
      </p:sp>
      <p:sp>
        <p:nvSpPr>
          <p:cNvPr id="196" name="Google Shape;196;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7" name="Google Shape;197;p22"/>
          <p:cNvPicPr preferRelativeResize="0"/>
          <p:nvPr/>
        </p:nvPicPr>
        <p:blipFill>
          <a:blip r:embed="rId3">
            <a:alphaModFix/>
          </a:blip>
          <a:stretch>
            <a:fillRect/>
          </a:stretch>
        </p:blipFill>
        <p:spPr>
          <a:xfrm>
            <a:off x="819150" y="1990725"/>
            <a:ext cx="3991975" cy="2448000"/>
          </a:xfrm>
          <a:prstGeom prst="rect">
            <a:avLst/>
          </a:prstGeom>
          <a:noFill/>
          <a:ln>
            <a:noFill/>
          </a:ln>
        </p:spPr>
      </p:pic>
      <p:pic>
        <p:nvPicPr>
          <p:cNvPr id="198" name="Google Shape;198;p22"/>
          <p:cNvPicPr preferRelativeResize="0"/>
          <p:nvPr/>
        </p:nvPicPr>
        <p:blipFill>
          <a:blip r:embed="rId4">
            <a:alphaModFix/>
          </a:blip>
          <a:stretch>
            <a:fillRect/>
          </a:stretch>
        </p:blipFill>
        <p:spPr>
          <a:xfrm>
            <a:off x="4894700" y="1990725"/>
            <a:ext cx="3729749" cy="2448000"/>
          </a:xfrm>
          <a:prstGeom prst="rect">
            <a:avLst/>
          </a:prstGeom>
          <a:noFill/>
          <a:ln>
            <a:noFill/>
          </a:ln>
        </p:spPr>
      </p:pic>
      <p:sp>
        <p:nvSpPr>
          <p:cNvPr id="199" name="Google Shape;199;p22"/>
          <p:cNvSpPr txBox="1"/>
          <p:nvPr/>
        </p:nvSpPr>
        <p:spPr>
          <a:xfrm>
            <a:off x="819150" y="1520325"/>
            <a:ext cx="3814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hlink"/>
                </a:solidFill>
                <a:hlinkClick r:id="rId5"/>
              </a:rPr>
              <a:t>https://www.oidetechnologyineducation.ie/onlinecourses/cyberbullying-in-post-primary-schools/</a:t>
            </a:r>
            <a:r>
              <a:rPr lang="en" sz="13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Our Working Group in the school…</a:t>
            </a:r>
            <a:endParaRPr/>
          </a:p>
        </p:txBody>
      </p:sp>
      <p:sp>
        <p:nvSpPr>
          <p:cNvPr id="139" name="Google Shape;139;p14"/>
          <p:cNvSpPr txBox="1">
            <a:spLocks noGrp="1"/>
          </p:cNvSpPr>
          <p:nvPr>
            <p:ph type="body" idx="1"/>
          </p:nvPr>
        </p:nvSpPr>
        <p:spPr>
          <a:xfrm>
            <a:off x="819150" y="1990725"/>
            <a:ext cx="3447300" cy="2779500"/>
          </a:xfrm>
          <a:prstGeom prst="rect">
            <a:avLst/>
          </a:prstGeom>
        </p:spPr>
        <p:txBody>
          <a:bodyPr spcFirstLastPara="1" wrap="square" lIns="91425" tIns="91425" rIns="91425" bIns="91425" anchor="t" anchorCtr="0">
            <a:normAutofit fontScale="70000" lnSpcReduction="20000"/>
          </a:bodyPr>
          <a:lstStyle/>
          <a:p>
            <a:pPr marL="457200" lvl="0" indent="-337502" algn="l" rtl="0">
              <a:lnSpc>
                <a:spcPct val="95000"/>
              </a:lnSpc>
              <a:spcBef>
                <a:spcPts val="0"/>
              </a:spcBef>
              <a:spcAft>
                <a:spcPts val="0"/>
              </a:spcAft>
              <a:buSzPct val="100000"/>
              <a:buChar char="●"/>
            </a:pPr>
            <a:r>
              <a:rPr lang="en" sz="2450"/>
              <a:t>Cormac Dooley	</a:t>
            </a:r>
            <a:endParaRPr sz="2450"/>
          </a:p>
          <a:p>
            <a:pPr marL="457200" lvl="0" indent="0" algn="l" rtl="0">
              <a:lnSpc>
                <a:spcPct val="95000"/>
              </a:lnSpc>
              <a:spcBef>
                <a:spcPts val="1200"/>
              </a:spcBef>
              <a:spcAft>
                <a:spcPts val="0"/>
              </a:spcAft>
              <a:buNone/>
            </a:pPr>
            <a:r>
              <a:rPr lang="en" sz="2450"/>
              <a:t>	</a:t>
            </a:r>
            <a:endParaRPr sz="2450"/>
          </a:p>
          <a:p>
            <a:pPr marL="457200" lvl="0" indent="-337502" algn="l" rtl="0">
              <a:lnSpc>
                <a:spcPct val="95000"/>
              </a:lnSpc>
              <a:spcBef>
                <a:spcPts val="1200"/>
              </a:spcBef>
              <a:spcAft>
                <a:spcPts val="0"/>
              </a:spcAft>
              <a:buSzPct val="100000"/>
              <a:buChar char="●"/>
            </a:pPr>
            <a:r>
              <a:rPr lang="en" sz="2450"/>
              <a:t>Caroline Byrne </a:t>
            </a:r>
            <a:endParaRPr sz="2450"/>
          </a:p>
          <a:p>
            <a:pPr marL="457200" lvl="0" indent="0" algn="l" rtl="0">
              <a:lnSpc>
                <a:spcPct val="95000"/>
              </a:lnSpc>
              <a:spcBef>
                <a:spcPts val="1200"/>
              </a:spcBef>
              <a:spcAft>
                <a:spcPts val="0"/>
              </a:spcAft>
              <a:buNone/>
            </a:pPr>
            <a:endParaRPr sz="2450"/>
          </a:p>
          <a:p>
            <a:pPr marL="457200" lvl="0" indent="-337502" algn="l" rtl="0">
              <a:lnSpc>
                <a:spcPct val="95000"/>
              </a:lnSpc>
              <a:spcBef>
                <a:spcPts val="1200"/>
              </a:spcBef>
              <a:spcAft>
                <a:spcPts val="0"/>
              </a:spcAft>
              <a:buSzPct val="100000"/>
              <a:buChar char="●"/>
            </a:pPr>
            <a:r>
              <a:rPr lang="en" sz="2450"/>
              <a:t>Tom Pittam </a:t>
            </a:r>
            <a:endParaRPr sz="2450"/>
          </a:p>
          <a:p>
            <a:pPr marL="457200" lvl="0" indent="0" algn="l" rtl="0">
              <a:lnSpc>
                <a:spcPct val="95000"/>
              </a:lnSpc>
              <a:spcBef>
                <a:spcPts val="1200"/>
              </a:spcBef>
              <a:spcAft>
                <a:spcPts val="0"/>
              </a:spcAft>
              <a:buNone/>
            </a:pPr>
            <a:r>
              <a:rPr lang="en" sz="2450"/>
              <a:t>			</a:t>
            </a:r>
            <a:endParaRPr sz="2450"/>
          </a:p>
          <a:p>
            <a:pPr marL="457200" lvl="0" indent="-337502" algn="l" rtl="0">
              <a:lnSpc>
                <a:spcPct val="95000"/>
              </a:lnSpc>
              <a:spcBef>
                <a:spcPts val="1200"/>
              </a:spcBef>
              <a:spcAft>
                <a:spcPts val="0"/>
              </a:spcAft>
              <a:buSzPct val="100000"/>
              <a:buChar char="●"/>
            </a:pPr>
            <a:r>
              <a:rPr lang="en" sz="2450"/>
              <a:t>Susan Casey </a:t>
            </a:r>
            <a:endParaRPr sz="2450"/>
          </a:p>
          <a:p>
            <a:pPr marL="0" lvl="0" indent="0" algn="l" rtl="0">
              <a:lnSpc>
                <a:spcPct val="95000"/>
              </a:lnSpc>
              <a:spcBef>
                <a:spcPts val="1200"/>
              </a:spcBef>
              <a:spcAft>
                <a:spcPts val="1200"/>
              </a:spcAft>
              <a:buSzPct val="84615"/>
              <a:buNone/>
            </a:pPr>
            <a:endParaRPr sz="715"/>
          </a:p>
        </p:txBody>
      </p:sp>
      <p:sp>
        <p:nvSpPr>
          <p:cNvPr id="140" name="Google Shape;140;p14"/>
          <p:cNvSpPr txBox="1">
            <a:spLocks noGrp="1"/>
          </p:cNvSpPr>
          <p:nvPr>
            <p:ph type="body" idx="1"/>
          </p:nvPr>
        </p:nvSpPr>
        <p:spPr>
          <a:xfrm>
            <a:off x="4473050" y="1990725"/>
            <a:ext cx="3447300" cy="2448000"/>
          </a:xfrm>
          <a:prstGeom prst="rect">
            <a:avLst/>
          </a:prstGeom>
        </p:spPr>
        <p:txBody>
          <a:bodyPr spcFirstLastPara="1" wrap="square" lIns="91425" tIns="91425" rIns="91425" bIns="91425" anchor="t" anchorCtr="0">
            <a:normAutofit lnSpcReduction="20000"/>
          </a:bodyPr>
          <a:lstStyle/>
          <a:p>
            <a:pPr marL="457200" lvl="0" indent="-338996" algn="l" rtl="0">
              <a:lnSpc>
                <a:spcPct val="95000"/>
              </a:lnSpc>
              <a:spcBef>
                <a:spcPts val="0"/>
              </a:spcBef>
              <a:spcAft>
                <a:spcPts val="0"/>
              </a:spcAft>
              <a:buSzPts val="1739"/>
              <a:buChar char="●"/>
            </a:pPr>
            <a:r>
              <a:rPr lang="en" sz="1738"/>
              <a:t>Fionán Clifford </a:t>
            </a:r>
            <a:endParaRPr sz="1738"/>
          </a:p>
          <a:p>
            <a:pPr marL="457200" lvl="0" indent="0" algn="l" rtl="0">
              <a:lnSpc>
                <a:spcPct val="95000"/>
              </a:lnSpc>
              <a:spcBef>
                <a:spcPts val="1200"/>
              </a:spcBef>
              <a:spcAft>
                <a:spcPts val="0"/>
              </a:spcAft>
              <a:buNone/>
            </a:pPr>
            <a:endParaRPr sz="1738"/>
          </a:p>
          <a:p>
            <a:pPr marL="457200" lvl="0" indent="-338996" algn="l" rtl="0">
              <a:lnSpc>
                <a:spcPct val="95000"/>
              </a:lnSpc>
              <a:spcBef>
                <a:spcPts val="1200"/>
              </a:spcBef>
              <a:spcAft>
                <a:spcPts val="0"/>
              </a:spcAft>
              <a:buSzPts val="1739"/>
              <a:buChar char="●"/>
            </a:pPr>
            <a:r>
              <a:rPr lang="en" sz="1738"/>
              <a:t>Laura Nagle</a:t>
            </a:r>
            <a:endParaRPr sz="1738"/>
          </a:p>
          <a:p>
            <a:pPr marL="457200" lvl="0" indent="0" algn="l" rtl="0">
              <a:lnSpc>
                <a:spcPct val="95000"/>
              </a:lnSpc>
              <a:spcBef>
                <a:spcPts val="1200"/>
              </a:spcBef>
              <a:spcAft>
                <a:spcPts val="0"/>
              </a:spcAft>
              <a:buNone/>
            </a:pPr>
            <a:endParaRPr sz="1738"/>
          </a:p>
          <a:p>
            <a:pPr marL="457200" lvl="0" indent="-338996" algn="l" rtl="0">
              <a:lnSpc>
                <a:spcPct val="95000"/>
              </a:lnSpc>
              <a:spcBef>
                <a:spcPts val="1200"/>
              </a:spcBef>
              <a:spcAft>
                <a:spcPts val="0"/>
              </a:spcAft>
              <a:buSzPts val="1739"/>
              <a:buChar char="●"/>
            </a:pPr>
            <a:r>
              <a:rPr lang="en" sz="1738"/>
              <a:t>Denise McCormack</a:t>
            </a:r>
            <a:endParaRPr sz="1738"/>
          </a:p>
          <a:p>
            <a:pPr marL="457200" lvl="0" indent="0" algn="l" rtl="0">
              <a:lnSpc>
                <a:spcPct val="95000"/>
              </a:lnSpc>
              <a:spcBef>
                <a:spcPts val="1200"/>
              </a:spcBef>
              <a:spcAft>
                <a:spcPts val="0"/>
              </a:spcAft>
              <a:buNone/>
            </a:pPr>
            <a:endParaRPr sz="2340"/>
          </a:p>
          <a:p>
            <a:pPr marL="0" lvl="0" indent="0" algn="l" rtl="0">
              <a:lnSpc>
                <a:spcPct val="95000"/>
              </a:lnSpc>
              <a:spcBef>
                <a:spcPts val="1200"/>
              </a:spcBef>
              <a:spcAft>
                <a:spcPts val="1200"/>
              </a:spcAft>
              <a:buSzPts val="605"/>
              <a:buNone/>
            </a:pPr>
            <a:endParaRPr sz="715"/>
          </a:p>
        </p:txBody>
      </p:sp>
      <p:pic>
        <p:nvPicPr>
          <p:cNvPr id="141" name="Google Shape;141;p14"/>
          <p:cNvPicPr preferRelativeResize="0"/>
          <p:nvPr/>
        </p:nvPicPr>
        <p:blipFill>
          <a:blip r:embed="rId3">
            <a:alphaModFix/>
          </a:blip>
          <a:stretch>
            <a:fillRect/>
          </a:stretch>
        </p:blipFill>
        <p:spPr>
          <a:xfrm>
            <a:off x="7469100" y="863475"/>
            <a:ext cx="918850" cy="91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p:tgtEl>
                                          <p:spTgt spid="13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 calcmode="lin" valueType="num">
                                      <p:cBhvr additive="base">
                                        <p:cTn id="10" dur="1000"/>
                                        <p:tgtEl>
                                          <p:spTgt spid="14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1000"/>
                                        <p:tgtEl>
                                          <p:spTgt spid="139"/>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 calcmode="lin" valueType="num">
                                      <p:cBhvr additive="base">
                                        <p:cTn id="20" dur="1000"/>
                                        <p:tgtEl>
                                          <p:spTgt spid="1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819150" y="845600"/>
            <a:ext cx="69594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Why do we need to tackle Social Media </a:t>
            </a:r>
            <a:endParaRPr/>
          </a:p>
        </p:txBody>
      </p:sp>
      <p:sp>
        <p:nvSpPr>
          <p:cNvPr id="147" name="Google Shape;147;p15"/>
          <p:cNvSpPr txBox="1">
            <a:spLocks noGrp="1"/>
          </p:cNvSpPr>
          <p:nvPr>
            <p:ph type="body" idx="1"/>
          </p:nvPr>
        </p:nvSpPr>
        <p:spPr>
          <a:xfrm>
            <a:off x="819150" y="1990725"/>
            <a:ext cx="66876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Many of the issues reported in 1st to 3rd year between students involve social media interactions </a:t>
            </a:r>
            <a:endParaRPr sz="1800"/>
          </a:p>
          <a:p>
            <a:pPr marL="457200" lvl="0" indent="-342900" algn="l" rtl="0">
              <a:spcBef>
                <a:spcPts val="0"/>
              </a:spcBef>
              <a:spcAft>
                <a:spcPts val="0"/>
              </a:spcAft>
              <a:buSzPts val="1800"/>
              <a:buChar char="●"/>
            </a:pPr>
            <a:r>
              <a:rPr lang="en" sz="1800"/>
              <a:t>Students are being targeted on social media platforms by fake accounts</a:t>
            </a:r>
            <a:endParaRPr sz="1800"/>
          </a:p>
          <a:p>
            <a:pPr marL="457200" lvl="0" indent="-342900" algn="l" rtl="0">
              <a:spcBef>
                <a:spcPts val="0"/>
              </a:spcBef>
              <a:spcAft>
                <a:spcPts val="0"/>
              </a:spcAft>
              <a:buSzPts val="1800"/>
              <a:buChar char="●"/>
            </a:pPr>
            <a:r>
              <a:rPr lang="en" sz="1800"/>
              <a:t>Students are setting up fake accounts pretending to be other students </a:t>
            </a:r>
            <a:endParaRPr sz="1800"/>
          </a:p>
          <a:p>
            <a:pPr marL="457200" lvl="0" indent="-342900" algn="l" rtl="0">
              <a:spcBef>
                <a:spcPts val="0"/>
              </a:spcBef>
              <a:spcAft>
                <a:spcPts val="0"/>
              </a:spcAft>
              <a:buSzPts val="1800"/>
              <a:buChar char="●"/>
            </a:pPr>
            <a:r>
              <a:rPr lang="en" sz="1800"/>
              <a:t>What’s happening online is making students anxious and afraid to come to school</a:t>
            </a:r>
            <a:endParaRPr sz="1800"/>
          </a:p>
        </p:txBody>
      </p:sp>
      <p:pic>
        <p:nvPicPr>
          <p:cNvPr id="148" name="Google Shape;148;p15"/>
          <p:cNvPicPr preferRelativeResize="0"/>
          <p:nvPr/>
        </p:nvPicPr>
        <p:blipFill>
          <a:blip r:embed="rId3">
            <a:alphaModFix/>
          </a:blip>
          <a:stretch>
            <a:fillRect/>
          </a:stretch>
        </p:blipFill>
        <p:spPr>
          <a:xfrm>
            <a:off x="7506750" y="2387575"/>
            <a:ext cx="121920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1000"/>
                                        <p:tgtEl>
                                          <p:spTgt spid="14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48"/>
                                        </p:tgtEl>
                                        <p:attrNameLst>
                                          <p:attrName>style.visibility</p:attrName>
                                        </p:attrNameLst>
                                      </p:cBhvr>
                                      <p:to>
                                        <p:strVal val="visible"/>
                                      </p:to>
                                    </p:set>
                                    <p:anim calcmode="lin" valueType="num">
                                      <p:cBhvr additive="base">
                                        <p:cTn id="10" dur="1000"/>
                                        <p:tgtEl>
                                          <p:spTgt spid="148"/>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47">
                                            <p:txEl>
                                              <p:pRg st="0" end="0"/>
                                            </p:txEl>
                                          </p:spTgt>
                                        </p:tgtEl>
                                        <p:attrNameLst>
                                          <p:attrName>style.visibility</p:attrName>
                                        </p:attrNameLst>
                                      </p:cBhvr>
                                      <p:to>
                                        <p:strVal val="visible"/>
                                      </p:to>
                                    </p:set>
                                    <p:anim calcmode="lin" valueType="num">
                                      <p:cBhvr additive="base">
                                        <p:cTn id="15" dur="1000"/>
                                        <p:tgtEl>
                                          <p:spTgt spid="14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47">
                                            <p:txEl>
                                              <p:pRg st="1" end="1"/>
                                            </p:txEl>
                                          </p:spTgt>
                                        </p:tgtEl>
                                        <p:attrNameLst>
                                          <p:attrName>style.visibility</p:attrName>
                                        </p:attrNameLst>
                                      </p:cBhvr>
                                      <p:to>
                                        <p:strVal val="visible"/>
                                      </p:to>
                                    </p:set>
                                    <p:anim calcmode="lin" valueType="num">
                                      <p:cBhvr additive="base">
                                        <p:cTn id="20" dur="1000"/>
                                        <p:tgtEl>
                                          <p:spTgt spid="14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7">
                                            <p:txEl>
                                              <p:pRg st="2" end="2"/>
                                            </p:txEl>
                                          </p:spTgt>
                                        </p:tgtEl>
                                        <p:attrNameLst>
                                          <p:attrName>style.visibility</p:attrName>
                                        </p:attrNameLst>
                                      </p:cBhvr>
                                      <p:to>
                                        <p:strVal val="visible"/>
                                      </p:to>
                                    </p:set>
                                    <p:anim calcmode="lin" valueType="num">
                                      <p:cBhvr additive="base">
                                        <p:cTn id="25" dur="1000"/>
                                        <p:tgtEl>
                                          <p:spTgt spid="14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47">
                                            <p:txEl>
                                              <p:pRg st="3" end="3"/>
                                            </p:txEl>
                                          </p:spTgt>
                                        </p:tgtEl>
                                        <p:attrNameLst>
                                          <p:attrName>style.visibility</p:attrName>
                                        </p:attrNameLst>
                                      </p:cBhvr>
                                      <p:to>
                                        <p:strVal val="visible"/>
                                      </p:to>
                                    </p:set>
                                    <p:anim calcmode="lin" valueType="num">
                                      <p:cBhvr additive="base">
                                        <p:cTn id="30" dur="1000"/>
                                        <p:tgtEl>
                                          <p:spTgt spid="147">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are we trying to achieve?</a:t>
            </a:r>
            <a:endParaRPr/>
          </a:p>
        </p:txBody>
      </p:sp>
      <p:sp>
        <p:nvSpPr>
          <p:cNvPr id="154" name="Google Shape;154;p16"/>
          <p:cNvSpPr txBox="1">
            <a:spLocks noGrp="1"/>
          </p:cNvSpPr>
          <p:nvPr>
            <p:ph type="body" idx="1"/>
          </p:nvPr>
        </p:nvSpPr>
        <p:spPr>
          <a:xfrm>
            <a:off x="819150" y="1990725"/>
            <a:ext cx="63072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Promote a positive culture in GCC with regards social media use + reduce incidents with students involving social media</a:t>
            </a:r>
            <a:endParaRPr sz="1800"/>
          </a:p>
          <a:p>
            <a:pPr marL="457200" lvl="0" indent="-342900" algn="l" rtl="0">
              <a:spcBef>
                <a:spcPts val="0"/>
              </a:spcBef>
              <a:spcAft>
                <a:spcPts val="0"/>
              </a:spcAft>
              <a:buSzPts val="1800"/>
              <a:buAutoNum type="arabicPeriod"/>
            </a:pPr>
            <a:r>
              <a:rPr lang="en" sz="1800"/>
              <a:t>Target 2nd year students with a pilot workshop on Cyberbullying and Online harassment  </a:t>
            </a:r>
            <a:endParaRPr sz="1800"/>
          </a:p>
          <a:p>
            <a:pPr marL="457200" lvl="0" indent="-342900" algn="l" rtl="0">
              <a:spcBef>
                <a:spcPts val="0"/>
              </a:spcBef>
              <a:spcAft>
                <a:spcPts val="0"/>
              </a:spcAft>
              <a:buSzPts val="1800"/>
              <a:buAutoNum type="arabicPeriod"/>
            </a:pPr>
            <a:r>
              <a:rPr lang="en" sz="1800"/>
              <a:t>Reduce students use of social media and use of their phone in general</a:t>
            </a:r>
            <a:endParaRPr sz="1800"/>
          </a:p>
        </p:txBody>
      </p:sp>
      <p:pic>
        <p:nvPicPr>
          <p:cNvPr id="155" name="Google Shape;155;p16"/>
          <p:cNvPicPr preferRelativeResize="0"/>
          <p:nvPr/>
        </p:nvPicPr>
        <p:blipFill>
          <a:blip r:embed="rId3">
            <a:alphaModFix/>
          </a:blip>
          <a:stretch>
            <a:fillRect/>
          </a:stretch>
        </p:blipFill>
        <p:spPr>
          <a:xfrm>
            <a:off x="7061550" y="581000"/>
            <a:ext cx="121920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000"/>
                                        <p:tgtEl>
                                          <p:spTgt spid="15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 calcmode="lin" valueType="num">
                                      <p:cBhvr additive="base">
                                        <p:cTn id="10" dur="1000"/>
                                        <p:tgtEl>
                                          <p:spTgt spid="15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54">
                                            <p:txEl>
                                              <p:pRg st="0" end="0"/>
                                            </p:txEl>
                                          </p:spTgt>
                                        </p:tgtEl>
                                        <p:attrNameLst>
                                          <p:attrName>style.visibility</p:attrName>
                                        </p:attrNameLst>
                                      </p:cBhvr>
                                      <p:to>
                                        <p:strVal val="visible"/>
                                      </p:to>
                                    </p:set>
                                    <p:anim calcmode="lin" valueType="num">
                                      <p:cBhvr additive="base">
                                        <p:cTn id="15" dur="1000"/>
                                        <p:tgtEl>
                                          <p:spTgt spid="15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54">
                                            <p:txEl>
                                              <p:pRg st="1" end="1"/>
                                            </p:txEl>
                                          </p:spTgt>
                                        </p:tgtEl>
                                        <p:attrNameLst>
                                          <p:attrName>style.visibility</p:attrName>
                                        </p:attrNameLst>
                                      </p:cBhvr>
                                      <p:to>
                                        <p:strVal val="visible"/>
                                      </p:to>
                                    </p:set>
                                    <p:anim calcmode="lin" valueType="num">
                                      <p:cBhvr additive="base">
                                        <p:cTn id="20" dur="1000"/>
                                        <p:tgtEl>
                                          <p:spTgt spid="15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4">
                                            <p:txEl>
                                              <p:pRg st="2" end="2"/>
                                            </p:txEl>
                                          </p:spTgt>
                                        </p:tgtEl>
                                        <p:attrNameLst>
                                          <p:attrName>style.visibility</p:attrName>
                                        </p:attrNameLst>
                                      </p:cBhvr>
                                      <p:to>
                                        <p:strVal val="visible"/>
                                      </p:to>
                                    </p:set>
                                    <p:anim calcmode="lin" valueType="num">
                                      <p:cBhvr additive="base">
                                        <p:cTn id="25" dur="1000"/>
                                        <p:tgtEl>
                                          <p:spTgt spid="15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are we going to do this?</a:t>
            </a:r>
            <a:endParaRPr/>
          </a:p>
        </p:txBody>
      </p:sp>
      <p:sp>
        <p:nvSpPr>
          <p:cNvPr id="161" name="Google Shape;161;p17"/>
          <p:cNvSpPr txBox="1">
            <a:spLocks noGrp="1"/>
          </p:cNvSpPr>
          <p:nvPr>
            <p:ph type="body" idx="1"/>
          </p:nvPr>
        </p:nvSpPr>
        <p:spPr>
          <a:xfrm>
            <a:off x="819150" y="1990725"/>
            <a:ext cx="3534300" cy="258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b="1"/>
              <a:t>1.</a:t>
            </a:r>
            <a:r>
              <a:rPr lang="en" sz="1800"/>
              <a:t> Run </a:t>
            </a:r>
            <a:r>
              <a:rPr lang="en" sz="1800" b="1"/>
              <a:t>workshop for all 2nd year</a:t>
            </a:r>
            <a:r>
              <a:rPr lang="en" sz="1800"/>
              <a:t> base classes. Highlighting the dangers of cyberbullying and harassment. Going through scenarios (some which will be very familiar to students), and actions they can take if they encounter cyberbullying</a:t>
            </a:r>
            <a:endParaRPr sz="1800"/>
          </a:p>
        </p:txBody>
      </p:sp>
      <p:pic>
        <p:nvPicPr>
          <p:cNvPr id="162" name="Google Shape;162;p17"/>
          <p:cNvPicPr preferRelativeResize="0"/>
          <p:nvPr/>
        </p:nvPicPr>
        <p:blipFill>
          <a:blip r:embed="rId3">
            <a:alphaModFix/>
          </a:blip>
          <a:stretch>
            <a:fillRect/>
          </a:stretch>
        </p:blipFill>
        <p:spPr>
          <a:xfrm>
            <a:off x="5147425" y="1535825"/>
            <a:ext cx="2856356" cy="303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1000"/>
                                        <p:tgtEl>
                                          <p:spTgt spid="16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 calcmode="lin" valueType="num">
                                      <p:cBhvr additive="base">
                                        <p:cTn id="12" dur="1000"/>
                                        <p:tgtEl>
                                          <p:spTgt spid="161"/>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1000"/>
                                        <p:tgtEl>
                                          <p:spTgt spid="1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are we going to do this?</a:t>
            </a:r>
            <a:endParaRPr/>
          </a:p>
        </p:txBody>
      </p:sp>
      <p:sp>
        <p:nvSpPr>
          <p:cNvPr id="168" name="Google Shape;168;p18"/>
          <p:cNvSpPr txBox="1">
            <a:spLocks noGrp="1"/>
          </p:cNvSpPr>
          <p:nvPr>
            <p:ph type="body" idx="1"/>
          </p:nvPr>
        </p:nvSpPr>
        <p:spPr>
          <a:xfrm>
            <a:off x="819150" y="1990725"/>
            <a:ext cx="3534300" cy="258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b="1"/>
              <a:t>2.</a:t>
            </a:r>
            <a:r>
              <a:rPr lang="en" sz="1800"/>
              <a:t> Put </a:t>
            </a:r>
            <a:r>
              <a:rPr lang="en" sz="1800" b="1"/>
              <a:t>key messages</a:t>
            </a:r>
            <a:r>
              <a:rPr lang="en" sz="1800"/>
              <a:t> about the dangers of social media and responsible use of apps on the notice boards of all the 2nd year classrooms. A student committee will be set up to run this </a:t>
            </a:r>
            <a:endParaRPr sz="1800"/>
          </a:p>
        </p:txBody>
      </p:sp>
      <p:pic>
        <p:nvPicPr>
          <p:cNvPr id="169" name="Google Shape;169;p18"/>
          <p:cNvPicPr preferRelativeResize="0"/>
          <p:nvPr/>
        </p:nvPicPr>
        <p:blipFill>
          <a:blip r:embed="rId3">
            <a:alphaModFix/>
          </a:blip>
          <a:stretch>
            <a:fillRect/>
          </a:stretch>
        </p:blipFill>
        <p:spPr>
          <a:xfrm>
            <a:off x="5933975" y="1962150"/>
            <a:ext cx="2309175" cy="230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1000"/>
                                        <p:tgtEl>
                                          <p:spTgt spid="16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 calcmode="lin" valueType="num">
                                      <p:cBhvr additive="base">
                                        <p:cTn id="12" dur="1000"/>
                                        <p:tgtEl>
                                          <p:spTgt spid="168"/>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69"/>
                                        </p:tgtEl>
                                        <p:attrNameLst>
                                          <p:attrName>style.visibility</p:attrName>
                                        </p:attrNameLst>
                                      </p:cBhvr>
                                      <p:to>
                                        <p:strVal val="visible"/>
                                      </p:to>
                                    </p:set>
                                    <p:anim calcmode="lin" valueType="num">
                                      <p:cBhvr additive="base">
                                        <p:cTn id="15" dur="1000"/>
                                        <p:tgtEl>
                                          <p:spTgt spid="1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are we going to do this?</a:t>
            </a:r>
            <a:endParaRPr/>
          </a:p>
        </p:txBody>
      </p:sp>
      <p:sp>
        <p:nvSpPr>
          <p:cNvPr id="175" name="Google Shape;175;p19"/>
          <p:cNvSpPr txBox="1">
            <a:spLocks noGrp="1"/>
          </p:cNvSpPr>
          <p:nvPr>
            <p:ph type="body" idx="1"/>
          </p:nvPr>
        </p:nvSpPr>
        <p:spPr>
          <a:xfrm>
            <a:off x="819150" y="1990725"/>
            <a:ext cx="3534300" cy="258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b="1"/>
              <a:t>3.</a:t>
            </a:r>
            <a:r>
              <a:rPr lang="en" sz="1800"/>
              <a:t> </a:t>
            </a:r>
            <a:r>
              <a:rPr lang="en" sz="1800" b="1"/>
              <a:t>Reduce screen time competition.</a:t>
            </a:r>
            <a:r>
              <a:rPr lang="en" sz="1800"/>
              <a:t> Run for all 2nd year classes as a pilot. The winner of the competition will receive some sort of reward for their efforts.</a:t>
            </a:r>
            <a:endParaRPr sz="1800"/>
          </a:p>
        </p:txBody>
      </p:sp>
      <p:pic>
        <p:nvPicPr>
          <p:cNvPr id="176" name="Google Shape;176;p19"/>
          <p:cNvPicPr preferRelativeResize="0"/>
          <p:nvPr/>
        </p:nvPicPr>
        <p:blipFill>
          <a:blip r:embed="rId3">
            <a:alphaModFix/>
          </a:blip>
          <a:stretch>
            <a:fillRect/>
          </a:stretch>
        </p:blipFill>
        <p:spPr>
          <a:xfrm>
            <a:off x="5469300" y="1535825"/>
            <a:ext cx="2430128" cy="303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1000"/>
                                        <p:tgtEl>
                                          <p:spTgt spid="17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 calcmode="lin" valueType="num">
                                      <p:cBhvr additive="base">
                                        <p:cTn id="12" dur="1000"/>
                                        <p:tgtEl>
                                          <p:spTgt spid="176"/>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1000"/>
                                        <p:tgtEl>
                                          <p:spTgt spid="1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are we going to do this?</a:t>
            </a:r>
            <a:endParaRPr/>
          </a:p>
        </p:txBody>
      </p:sp>
      <p:sp>
        <p:nvSpPr>
          <p:cNvPr id="182" name="Google Shape;182;p20"/>
          <p:cNvSpPr txBox="1">
            <a:spLocks noGrp="1"/>
          </p:cNvSpPr>
          <p:nvPr>
            <p:ph type="body" idx="1"/>
          </p:nvPr>
        </p:nvSpPr>
        <p:spPr>
          <a:xfrm>
            <a:off x="819150" y="1990725"/>
            <a:ext cx="3534300" cy="258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b="1"/>
              <a:t>4.</a:t>
            </a:r>
            <a:r>
              <a:rPr lang="en" sz="1800"/>
              <a:t> </a:t>
            </a:r>
            <a:r>
              <a:rPr lang="en" sz="1800" b="1"/>
              <a:t>Visit to school from community guard</a:t>
            </a:r>
            <a:r>
              <a:rPr lang="en" sz="1800"/>
              <a:t>. This will be done with different year groups where they will be addressed around the consequences of actions on social media</a:t>
            </a:r>
            <a:endParaRPr sz="1800"/>
          </a:p>
        </p:txBody>
      </p:sp>
      <p:pic>
        <p:nvPicPr>
          <p:cNvPr id="183" name="Google Shape;183;p20"/>
          <p:cNvPicPr preferRelativeResize="0"/>
          <p:nvPr/>
        </p:nvPicPr>
        <p:blipFill>
          <a:blip r:embed="rId3">
            <a:alphaModFix/>
          </a:blip>
          <a:stretch>
            <a:fillRect/>
          </a:stretch>
        </p:blipFill>
        <p:spPr>
          <a:xfrm>
            <a:off x="5605525" y="1990725"/>
            <a:ext cx="2331075" cy="233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1000"/>
                                        <p:tgtEl>
                                          <p:spTgt spid="18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1000"/>
                                        <p:tgtEl>
                                          <p:spTgt spid="183"/>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82"/>
                                        </p:tgtEl>
                                        <p:attrNameLst>
                                          <p:attrName>style.visibility</p:attrName>
                                        </p:attrNameLst>
                                      </p:cBhvr>
                                      <p:to>
                                        <p:strVal val="visible"/>
                                      </p:to>
                                    </p:set>
                                    <p:anim calcmode="lin" valueType="num">
                                      <p:cBhvr additive="base">
                                        <p:cTn id="15" dur="1000"/>
                                        <p:tgtEl>
                                          <p:spTgt spid="1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are we going to do this?</a:t>
            </a:r>
            <a:endParaRPr/>
          </a:p>
        </p:txBody>
      </p:sp>
      <p:sp>
        <p:nvSpPr>
          <p:cNvPr id="189" name="Google Shape;189;p21"/>
          <p:cNvSpPr txBox="1">
            <a:spLocks noGrp="1"/>
          </p:cNvSpPr>
          <p:nvPr>
            <p:ph type="body" idx="1"/>
          </p:nvPr>
        </p:nvSpPr>
        <p:spPr>
          <a:xfrm>
            <a:off x="819150" y="1990725"/>
            <a:ext cx="3534300" cy="258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b="1"/>
              <a:t>5.</a:t>
            </a:r>
            <a:r>
              <a:rPr lang="en" sz="1800"/>
              <a:t> Create an </a:t>
            </a:r>
            <a:r>
              <a:rPr lang="en" sz="1800" b="1"/>
              <a:t>information leaflet</a:t>
            </a:r>
            <a:r>
              <a:rPr lang="en" sz="1800"/>
              <a:t> with advice to parents that will be distributed via the school website. We will also present our initiative to the parents council to show we are encouraging safe use of social media by our students</a:t>
            </a:r>
            <a:endParaRPr sz="1800"/>
          </a:p>
        </p:txBody>
      </p:sp>
      <p:pic>
        <p:nvPicPr>
          <p:cNvPr id="190" name="Google Shape;190;p21"/>
          <p:cNvPicPr preferRelativeResize="0"/>
          <p:nvPr/>
        </p:nvPicPr>
        <p:blipFill>
          <a:blip r:embed="rId3">
            <a:alphaModFix/>
          </a:blip>
          <a:stretch>
            <a:fillRect/>
          </a:stretch>
        </p:blipFill>
        <p:spPr>
          <a:xfrm>
            <a:off x="5817175" y="1990725"/>
            <a:ext cx="1828875" cy="1828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1000"/>
                                        <p:tgtEl>
                                          <p:spTgt spid="18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 calcmode="lin" valueType="num">
                                      <p:cBhvr additive="base">
                                        <p:cTn id="12" dur="1000"/>
                                        <p:tgtEl>
                                          <p:spTgt spid="190"/>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anim calcmode="lin" valueType="num">
                                      <p:cBhvr additive="base">
                                        <p:cTn id="15" dur="1000"/>
                                        <p:tgtEl>
                                          <p:spTgt spid="1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Words>
  <Application>Microsoft Office PowerPoint</Application>
  <PresentationFormat>On-screen Show (16:9)</PresentationFormat>
  <Paragraphs>35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Nunito</vt:lpstr>
      <vt:lpstr>Shift</vt:lpstr>
      <vt:lpstr>Social Media Awareness </vt:lpstr>
      <vt:lpstr>Our Working Group in the school…</vt:lpstr>
      <vt:lpstr>Why do we need to tackle Social Media </vt:lpstr>
      <vt:lpstr>What are we trying to achieve?</vt:lpstr>
      <vt:lpstr>How are we going to do this?</vt:lpstr>
      <vt:lpstr>How are we going to do this?</vt:lpstr>
      <vt:lpstr>How are we going to do this?</vt:lpstr>
      <vt:lpstr>How are we going to do this?</vt:lpstr>
      <vt:lpstr>How are we going to do this?</vt:lpstr>
      <vt:lpstr>Some help for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Awareness </dc:title>
  <dc:creator>Cormac Dooley</dc:creator>
  <cp:lastModifiedBy>Cormac Dooley</cp:lastModifiedBy>
  <cp:revision>1</cp:revision>
  <dcterms:modified xsi:type="dcterms:W3CDTF">2023-12-05T17:22:57Z</dcterms:modified>
</cp:coreProperties>
</file>